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70" r:id="rId6"/>
    <p:sldId id="271" r:id="rId7"/>
    <p:sldId id="269" r:id="rId8"/>
    <p:sldId id="272" r:id="rId9"/>
    <p:sldId id="273" r:id="rId10"/>
    <p:sldId id="274" r:id="rId11"/>
    <p:sldId id="275" r:id="rId12"/>
    <p:sldId id="276" r:id="rId13"/>
    <p:sldId id="277" r:id="rId14"/>
    <p:sldId id="268" r:id="rId15"/>
    <p:sldId id="278" r:id="rId16"/>
    <p:sldId id="267" r:id="rId17"/>
    <p:sldId id="27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82E9"/>
    <a:srgbClr val="E8F6FF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E7DA59-5AF7-44E0-B218-8969399A47F6}" v="286" dt="2025-11-26T01:15:08.7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1" autoAdjust="0"/>
  </p:normalViewPr>
  <p:slideViewPr>
    <p:cSldViewPr snapToGrid="0">
      <p:cViewPr>
        <p:scale>
          <a:sx n="66" d="100"/>
          <a:sy n="66" d="100"/>
        </p:scale>
        <p:origin x="900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3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59275-AFE1-4999-B78A-D0D76B9F2B0B}" type="datetimeFigureOut">
              <a:rPr lang="en-US" smtClean="0"/>
              <a:t>11/25/2025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68C69-0C3E-40A2-B4A0-B2C8B71D8E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ADD7A-FE61-48EE-BE0E-8546E5401374}" type="datetimeFigureOut">
              <a:rPr lang="en-US" smtClean="0"/>
              <a:t>11/25/2025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00EEB-8338-48D7-8EE8-EE0082EF76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991AFB-24E5-8C4A-A0A2-C8E8A9452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19923A-BEBD-0428-9D20-2B1E3F58E8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F28303-2126-E38D-CE82-731507059F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AAED2-A67B-5CF2-38F1-0A030C24A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687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B67F87-FE75-95DC-5C6F-B9FFBB0C6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B2ABDD-8E2E-6D6B-6E29-DDF93077D6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C52211-BE7D-E4F5-957E-6278BBD0F7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4F6D1-BA73-8E5A-3EA7-287E84BAA4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2163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439798-8EFA-524E-6FC1-A5582D959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BEC2CC-8F1A-7C70-2D1E-9182B88D78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F1205D-FB36-714B-B130-4682B35ED9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111C58-B054-7958-CE5C-D9B8681CA7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9412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70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09E01-D0B8-5DD2-044E-16FE33CEDC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A1F211-A43F-0A84-C6F2-42C074BA53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5DE59D-1B79-E03A-7783-0981B72279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B9C5D-1DFD-70F5-4566-61BB479E4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329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E71530-68FB-56C4-13CA-F2C4E1204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8B7E35-DA2A-0760-D1D9-6E9EB6A9EF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1915A4-1168-CF98-C443-676CB15711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E2507-4931-7A49-F14E-756D951C5E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654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24.png"/><Relationship Id="rId4" Type="http://schemas.openxmlformats.org/officeDocument/2006/relationships/image" Target="../media/image2.png"/><Relationship Id="rId9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image" Target="../media/image27.png"/><Relationship Id="rId5" Type="http://schemas.openxmlformats.org/officeDocument/2006/relationships/image" Target="../media/image3.png"/><Relationship Id="rId10" Type="http://schemas.openxmlformats.org/officeDocument/2006/relationships/image" Target="../media/image26.png"/><Relationship Id="rId4" Type="http://schemas.openxmlformats.org/officeDocument/2006/relationships/image" Target="../media/image2.png"/><Relationship Id="rId9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in links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99419"/>
            <a:ext cx="8825658" cy="3329581"/>
          </a:xfrm>
        </p:spPr>
        <p:txBody>
          <a:bodyPr>
            <a:normAutofit fontScale="90000"/>
          </a:bodyPr>
          <a:lstStyle/>
          <a:p>
            <a:r>
              <a:rPr lang="en-IE" dirty="0"/>
              <a:t>Pokémon Database Management System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 fontScale="55000" lnSpcReduction="20000"/>
          </a:bodyPr>
          <a:lstStyle/>
          <a:p>
            <a:r>
              <a:rPr lang="en-IE" sz="4400" dirty="0"/>
              <a:t>Team Members: </a:t>
            </a:r>
          </a:p>
          <a:p>
            <a:pPr lvl="0"/>
            <a:r>
              <a:rPr lang="en-IE" dirty="0"/>
              <a:t>Michal Salabura		Bernard Joyce		Nikita Smiichyk		Hanna Bokariuk		Oliver Halpenny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1739E-7EB4-FCD1-BFF5-90FD51B99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712" y="280910"/>
            <a:ext cx="3690362" cy="849609"/>
          </a:xfrm>
        </p:spPr>
        <p:txBody>
          <a:bodyPr/>
          <a:lstStyle/>
          <a:p>
            <a:r>
              <a:rPr lang="en-IE" b="1" dirty="0"/>
              <a:t>SQL 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33820-BBE9-9B8B-D523-7A1532856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3" y="1203311"/>
            <a:ext cx="4532961" cy="253741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E" b="1" i="1" dirty="0"/>
              <a:t>Why Views were used</a:t>
            </a:r>
            <a:endParaRPr lang="en-IE" i="1" dirty="0"/>
          </a:p>
          <a:p>
            <a:pPr lvl="0"/>
            <a:r>
              <a:rPr lang="en-IE" i="1" dirty="0"/>
              <a:t>Simplifies complex JOIN queries</a:t>
            </a:r>
          </a:p>
          <a:p>
            <a:pPr lvl="0"/>
            <a:r>
              <a:rPr lang="en-IE" i="1" dirty="0"/>
              <a:t>Improves readability &amp; reusability</a:t>
            </a:r>
          </a:p>
          <a:p>
            <a:pPr lvl="0"/>
            <a:r>
              <a:rPr lang="en-IE" i="1" dirty="0"/>
              <a:t>Supports analysis and gameplay decisions</a:t>
            </a:r>
          </a:p>
          <a:p>
            <a:pPr lvl="0"/>
            <a:r>
              <a:rPr lang="en-IE" i="1" dirty="0"/>
              <a:t>Helps generate trainer reports and Pokémon statistics instantly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B0A542-77A3-BCC5-3D0E-CB3562259443}"/>
              </a:ext>
            </a:extLst>
          </p:cNvPr>
          <p:cNvSpPr txBox="1"/>
          <p:nvPr/>
        </p:nvSpPr>
        <p:spPr>
          <a:xfrm>
            <a:off x="5179074" y="729717"/>
            <a:ext cx="585167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§"/>
            </a:pPr>
            <a:r>
              <a:rPr lang="en-IE" b="1" dirty="0"/>
              <a:t>TrainerPokemonStats</a:t>
            </a:r>
            <a:r>
              <a:rPr lang="ru-RU" b="1" dirty="0"/>
              <a:t> - </a:t>
            </a:r>
            <a:r>
              <a:rPr lang="en-IE" dirty="0"/>
              <a:t>Calculates real-time Pokémon stats based on base values, IVs and level</a:t>
            </a:r>
            <a:endParaRPr lang="ru-RU" dirty="0"/>
          </a:p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§"/>
            </a:pPr>
            <a:endParaRPr lang="ru-RU" dirty="0"/>
          </a:p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§"/>
            </a:pPr>
            <a:r>
              <a:rPr lang="en-IE" b="1" dirty="0"/>
              <a:t>PokemonWithTypes</a:t>
            </a:r>
            <a:r>
              <a:rPr lang="ru-RU" b="1" dirty="0"/>
              <a:t> -</a:t>
            </a:r>
            <a:r>
              <a:rPr lang="ru-RU" dirty="0"/>
              <a:t> </a:t>
            </a:r>
            <a:r>
              <a:rPr lang="en-IE" dirty="0"/>
              <a:t>Combines multiple Pokémon types into one row using GROUP_CONCAT()</a:t>
            </a:r>
            <a:endParaRPr lang="ru-RU" dirty="0"/>
          </a:p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§"/>
            </a:pPr>
            <a:endParaRPr lang="ru-RU" dirty="0"/>
          </a:p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§"/>
            </a:pPr>
            <a:r>
              <a:rPr lang="en-IE" b="1" dirty="0"/>
              <a:t>TrainerSummary</a:t>
            </a:r>
            <a:r>
              <a:rPr lang="ru-RU" b="1" dirty="0"/>
              <a:t> - </a:t>
            </a:r>
            <a:r>
              <a:rPr lang="en-IE" dirty="0"/>
              <a:t>Shows trainer profile incl. total Pokémon, gym leadership, hometown and region</a:t>
            </a:r>
            <a:endParaRPr lang="ru-RU" dirty="0"/>
          </a:p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§"/>
            </a:pPr>
            <a:endParaRPr lang="ru-RU" dirty="0"/>
          </a:p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§"/>
            </a:pPr>
            <a:r>
              <a:rPr lang="en-IE" b="1" dirty="0"/>
              <a:t>TrainerPokemonMaxLevelView</a:t>
            </a:r>
            <a:r>
              <a:rPr lang="ru-RU" b="1" dirty="0"/>
              <a:t> - </a:t>
            </a:r>
            <a:r>
              <a:rPr lang="en-IE" dirty="0"/>
              <a:t>Displays each trainer’s highest-level Pokémon</a:t>
            </a:r>
            <a:r>
              <a:rPr lang="ru-RU" dirty="0"/>
              <a:t>.</a:t>
            </a:r>
            <a:endParaRPr lang="en-IE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9C8F46E-B74C-B4FF-98EE-250E5559C7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2" y="3932632"/>
            <a:ext cx="3925888" cy="436764"/>
          </a:xfrm>
          <a:prstGeom prst="rect">
            <a:avLst/>
          </a:prstGeom>
        </p:spPr>
      </p:pic>
      <p:pic>
        <p:nvPicPr>
          <p:cNvPr id="29" name="Picture 2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FE896AE-919C-EB85-C07C-88EAE18CCF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2" y="4700035"/>
            <a:ext cx="7458797" cy="201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734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43" y="155224"/>
            <a:ext cx="4409817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E" sz="3600" b="1" dirty="0"/>
              <a:t>Stored Procedures</a:t>
            </a:r>
            <a:endParaRPr lang="en-US" sz="3300" b="1" dirty="0"/>
          </a:p>
        </p:txBody>
      </p:sp>
      <p:pic>
        <p:nvPicPr>
          <p:cNvPr id="16" name="Content Placeholder 7" descr="abstract image">
            <a:extLst>
              <a:ext uri="{FF2B5EF4-FFF2-40B4-BE49-F238E27FC236}">
                <a16:creationId xmlns:a16="http://schemas.microsoft.com/office/drawing/2014/main" id="{472DB91B-0BC3-4630-809F-F181BB9A33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876800" cy="685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A19986-6697-2990-B6F1-930B3E879ABA}"/>
              </a:ext>
            </a:extLst>
          </p:cNvPr>
          <p:cNvSpPr txBox="1"/>
          <p:nvPr/>
        </p:nvSpPr>
        <p:spPr>
          <a:xfrm>
            <a:off x="1872343" y="688512"/>
            <a:ext cx="955606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i="1" dirty="0">
                <a:solidFill>
                  <a:srgbClr val="92D050"/>
                </a:solidFill>
              </a:rPr>
              <a:t>Stored procedures were created to automate common database </a:t>
            </a:r>
            <a:r>
              <a:rPr lang="ru-RU" sz="2000" b="1" i="1" dirty="0">
                <a:solidFill>
                  <a:srgbClr val="92D050"/>
                </a:solidFill>
              </a:rPr>
              <a:t>										</a:t>
            </a:r>
            <a:r>
              <a:rPr lang="en-US" sz="2000" b="1" i="1" dirty="0">
                <a:solidFill>
                  <a:srgbClr val="92D050"/>
                </a:solidFill>
              </a:rPr>
              <a:t>operations and reduce the risk of manual errors.</a:t>
            </a:r>
            <a:endParaRPr lang="en-IE" sz="2000" b="1" i="1" dirty="0">
              <a:solidFill>
                <a:srgbClr val="92D050"/>
              </a:solidFill>
            </a:endParaRPr>
          </a:p>
          <a:p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F03ABE-A8E4-2C39-49F5-0D86A2CE541F}"/>
              </a:ext>
            </a:extLst>
          </p:cNvPr>
          <p:cNvSpPr txBox="1"/>
          <p:nvPr/>
        </p:nvSpPr>
        <p:spPr>
          <a:xfrm>
            <a:off x="5483775" y="2669684"/>
            <a:ext cx="5944637" cy="2932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92D050"/>
              </a:buClr>
              <a:buFont typeface="Wingdings" panose="05000000000000000000" pitchFamily="2" charset="2"/>
              <a:buChar char="§"/>
            </a:pPr>
            <a:r>
              <a:rPr lang="en-IE" b="1" dirty="0" err="1"/>
              <a:t>AddPokemon</a:t>
            </a:r>
            <a:r>
              <a:rPr lang="en-IE" dirty="0"/>
              <a:t> – inserts a new Pokémon species and assigns it to a region and type</a:t>
            </a:r>
          </a:p>
          <a:p>
            <a:pPr marL="285750" indent="-285750">
              <a:lnSpc>
                <a:spcPct val="150000"/>
              </a:lnSpc>
              <a:buClr>
                <a:srgbClr val="92D050"/>
              </a:buClr>
              <a:buFont typeface="Wingdings" panose="05000000000000000000" pitchFamily="2" charset="2"/>
              <a:buChar char="§"/>
            </a:pPr>
            <a:endParaRPr lang="en-IE" dirty="0"/>
          </a:p>
          <a:p>
            <a:pPr marL="285750" indent="-285750">
              <a:lnSpc>
                <a:spcPct val="150000"/>
              </a:lnSpc>
              <a:buClr>
                <a:srgbClr val="92D050"/>
              </a:buClr>
              <a:buFont typeface="Wingdings" panose="05000000000000000000" pitchFamily="2" charset="2"/>
              <a:buChar char="§"/>
            </a:pPr>
            <a:r>
              <a:rPr lang="en-IE" b="1" dirty="0" err="1"/>
              <a:t>AddTrainerWithStarter</a:t>
            </a:r>
            <a:r>
              <a:rPr lang="en-IE" dirty="0"/>
              <a:t> – adds a new trainer and assigns a starter Pokémon with randomly generated IV stats.</a:t>
            </a:r>
          </a:p>
          <a:p>
            <a:endParaRPr lang="en-IE" dirty="0"/>
          </a:p>
        </p:txBody>
      </p:sp>
      <p:pic>
        <p:nvPicPr>
          <p:cNvPr id="8" name="Picture 7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044BDD3-5C5A-1A24-4A7A-1CBDA3BCAE1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75" y="1999847"/>
            <a:ext cx="3688701" cy="2003503"/>
          </a:xfrm>
          <a:prstGeom prst="rect">
            <a:avLst/>
          </a:prstGeom>
        </p:spPr>
      </p:pic>
      <p:pic>
        <p:nvPicPr>
          <p:cNvPr id="9" name="Picture 8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1690B7BA-B076-F54E-2046-857E43CB2AB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72" y="4049046"/>
            <a:ext cx="3886200" cy="61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089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C203E4-FB52-062E-3BEF-E522C28D5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C88E2ED9-F56E-64FC-87B1-256C12005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F3C6CCF-714E-B857-7268-73B206C2F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id="{4FD494BE-CEF3-18F9-B7A8-C4A4A1F94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CE6D8F42-9869-AABD-858B-BCD215860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2CA26DC-FCC9-7961-5068-C965C9CB5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8D1FAEB6-D9ED-4244-AC95-432217FF3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C478B592-54D4-A7A1-A729-E3CE68B9C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81" y="198259"/>
            <a:ext cx="4409817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E" b="1" dirty="0"/>
              <a:t>Transactions</a:t>
            </a:r>
            <a:endParaRPr lang="en-US" sz="3300" dirty="0"/>
          </a:p>
        </p:txBody>
      </p:sp>
      <p:pic>
        <p:nvPicPr>
          <p:cNvPr id="16" name="Content Placeholder 7" descr="abstract image">
            <a:extLst>
              <a:ext uri="{FF2B5EF4-FFF2-40B4-BE49-F238E27FC236}">
                <a16:creationId xmlns:a16="http://schemas.microsoft.com/office/drawing/2014/main" id="{6F28231C-1154-DCDA-BB45-9291225865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4670822" y="-658094"/>
            <a:ext cx="2819400" cy="1216104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6073B3-5B52-3F24-9E9B-02BDB40EA351}"/>
              </a:ext>
            </a:extLst>
          </p:cNvPr>
          <p:cNvSpPr txBox="1"/>
          <p:nvPr/>
        </p:nvSpPr>
        <p:spPr>
          <a:xfrm>
            <a:off x="1522412" y="1160335"/>
            <a:ext cx="91310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§"/>
            </a:pPr>
            <a:r>
              <a:rPr lang="en-IE" b="1" dirty="0" err="1"/>
              <a:t>TradePokemon</a:t>
            </a:r>
            <a:r>
              <a:rPr lang="en-IE" dirty="0"/>
              <a:t> – simulates a Pokémon trade between two trainers. If any part fails, the trade is cancelled and rolled back</a:t>
            </a:r>
            <a:r>
              <a:rPr lang="uk-UA" dirty="0"/>
              <a:t>.</a:t>
            </a:r>
          </a:p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§"/>
            </a:pPr>
            <a:endParaRPr lang="uk-UA" dirty="0"/>
          </a:p>
          <a:p>
            <a:pPr>
              <a:buClr>
                <a:srgbClr val="92D050"/>
              </a:buClr>
            </a:pPr>
            <a:r>
              <a:rPr lang="uk-UA" i="1" dirty="0"/>
              <a:t>			</a:t>
            </a:r>
            <a:r>
              <a:rPr lang="en-US" i="1" dirty="0"/>
              <a:t>COMMIT</a:t>
            </a:r>
            <a:r>
              <a:rPr lang="en-US" dirty="0"/>
              <a:t> if both updates succeed</a:t>
            </a:r>
            <a:endParaRPr lang="uk-UA" dirty="0"/>
          </a:p>
          <a:p>
            <a:pPr>
              <a:buClr>
                <a:srgbClr val="92D050"/>
              </a:buClr>
            </a:pPr>
            <a:r>
              <a:rPr lang="uk-UA" i="1" dirty="0"/>
              <a:t>			</a:t>
            </a:r>
            <a:r>
              <a:rPr lang="en-US" i="1" dirty="0"/>
              <a:t>ROLLBACK</a:t>
            </a:r>
            <a:r>
              <a:rPr lang="en-US" dirty="0"/>
              <a:t> if any condition fails</a:t>
            </a:r>
            <a:endParaRPr lang="uk-UA" dirty="0"/>
          </a:p>
          <a:p>
            <a:pPr>
              <a:buClr>
                <a:srgbClr val="92D050"/>
              </a:buClr>
            </a:pPr>
            <a:endParaRPr lang="en-IE" dirty="0"/>
          </a:p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§"/>
            </a:pPr>
            <a:r>
              <a:rPr lang="en-IE" b="1" dirty="0" err="1"/>
              <a:t>BuyPokemon</a:t>
            </a:r>
            <a:r>
              <a:rPr lang="en-IE" dirty="0"/>
              <a:t> – allows a trainer to purchase a wild Pokémon. Ensures atomic execution (either fully succeeds or fails).</a:t>
            </a:r>
            <a:endParaRPr lang="uk-UA" dirty="0"/>
          </a:p>
          <a:p>
            <a:pPr>
              <a:buClr>
                <a:srgbClr val="92D050"/>
              </a:buClr>
            </a:pPr>
            <a:r>
              <a:rPr lang="uk-UA" dirty="0"/>
              <a:t>			</a:t>
            </a:r>
            <a:r>
              <a:rPr lang="en-US" dirty="0"/>
              <a:t>also uses transaction &amp; rollback protection</a:t>
            </a: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077957-8917-6389-5117-6D1683B3202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468" y="4012727"/>
            <a:ext cx="6412866" cy="453224"/>
          </a:xfrm>
          <a:prstGeom prst="rect">
            <a:avLst/>
          </a:pr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8AB34FD-5664-1287-19CA-C8C65DF154A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468" y="4474819"/>
            <a:ext cx="2044065" cy="7471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BF1FDC9-B1FB-DAA8-B8BE-95E983192D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478" y="5437352"/>
            <a:ext cx="6412856" cy="453223"/>
          </a:xfrm>
          <a:prstGeom prst="rect">
            <a:avLst/>
          </a:prstGeom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12E182-8432-8F4C-3F83-AFAD111808D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467" y="5985349"/>
            <a:ext cx="2704675" cy="72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784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2946400"/>
            <a:ext cx="12191980" cy="3911589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1069" y="148771"/>
            <a:ext cx="8825658" cy="845457"/>
          </a:xfrm>
        </p:spPr>
        <p:txBody>
          <a:bodyPr>
            <a:normAutofit/>
          </a:bodyPr>
          <a:lstStyle/>
          <a:p>
            <a:r>
              <a:rPr lang="en-IE" sz="4000" b="1" dirty="0"/>
              <a:t>Java Database Connectivity</a:t>
            </a:r>
            <a:endParaRPr lang="ru-RU" sz="4000" b="1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pic>
        <p:nvPicPr>
          <p:cNvPr id="3" name="Picture 2" descr="A screenshot of a computer menu&#10;&#10;AI-generated content may be incorrect.">
            <a:extLst>
              <a:ext uri="{FF2B5EF4-FFF2-40B4-BE49-F238E27FC236}">
                <a16:creationId xmlns:a16="http://schemas.microsoft.com/office/drawing/2014/main" id="{8281D38A-0E9D-6268-CD2A-0E09DF6FCD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64" y="3429000"/>
            <a:ext cx="5046466" cy="2979056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3B34DE8-4379-6D79-CC25-100C852953F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536" y="3412665"/>
            <a:ext cx="6002157" cy="29790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4CAC6F-A302-19E3-D75A-EB3C2EEF2B36}"/>
              </a:ext>
            </a:extLst>
          </p:cNvPr>
          <p:cNvSpPr txBox="1"/>
          <p:nvPr/>
        </p:nvSpPr>
        <p:spPr>
          <a:xfrm>
            <a:off x="602843" y="1380422"/>
            <a:ext cx="1149531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ü"/>
            </a:pPr>
            <a:r>
              <a:rPr lang="en-IE" dirty="0"/>
              <a:t>Java application connects to the </a:t>
            </a:r>
            <a:r>
              <a:rPr lang="en-IE" b="1" dirty="0"/>
              <a:t>MySQL database using JDBC</a:t>
            </a:r>
            <a:endParaRPr lang="en-IE" dirty="0"/>
          </a:p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ü"/>
            </a:pPr>
            <a:r>
              <a:rPr lang="en-IE" dirty="0"/>
              <a:t>Queries are executed based on user menu selection (interactive console program)</a:t>
            </a:r>
          </a:p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ü"/>
            </a:pPr>
            <a:r>
              <a:rPr lang="en-IE" dirty="0"/>
              <a:t>Results are formatted into readable tables and displayed row-by-row</a:t>
            </a:r>
          </a:p>
          <a:p>
            <a:pPr marL="285750" indent="-285750">
              <a:buClr>
                <a:srgbClr val="92D050"/>
              </a:buClr>
              <a:buFont typeface="Wingdings" panose="05000000000000000000" pitchFamily="2" charset="2"/>
              <a:buChar char="ü"/>
            </a:pPr>
            <a:r>
              <a:rPr lang="en-IE" dirty="0"/>
              <a:t>Demonstrates secure connection, query handling, and integration between </a:t>
            </a:r>
            <a:r>
              <a:rPr lang="en-IE" b="1" dirty="0"/>
              <a:t>backend (Java) and database (MySQL)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11A17E-0D3E-F097-1700-E49D8FE0D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id="{0CE381FA-6DB9-3CF8-F1FD-04A69C8458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7E8C400D-FAD5-E9DB-56A3-52BFE30974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397CF77-1394-D822-4FD9-5DDD4F883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02836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CFAC1-50AF-595A-64FD-D5CC5424E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22082"/>
          </a:xfrm>
        </p:spPr>
        <p:txBody>
          <a:bodyPr/>
          <a:lstStyle/>
          <a:p>
            <a:r>
              <a:rPr lang="en-IE" b="1" dirty="0"/>
              <a:t>Project Overview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2F851-4B23-6789-0294-000C70326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671918"/>
            <a:ext cx="8946541" cy="4195481"/>
          </a:xfrm>
        </p:spPr>
        <p:txBody>
          <a:bodyPr/>
          <a:lstStyle/>
          <a:p>
            <a:r>
              <a:rPr lang="en-IE" sz="2200" dirty="0">
                <a:solidFill>
                  <a:srgbClr val="E8F6FF"/>
                </a:solidFill>
              </a:rPr>
              <a:t>Database application developed using </a:t>
            </a:r>
            <a:r>
              <a:rPr lang="en-IE" sz="2200" b="1" dirty="0">
                <a:solidFill>
                  <a:srgbClr val="E8F6FF"/>
                </a:solidFill>
              </a:rPr>
              <a:t>MySQL + Java JDBC</a:t>
            </a:r>
            <a:endParaRPr lang="en-IE" sz="2200" dirty="0">
              <a:solidFill>
                <a:srgbClr val="E8F6FF"/>
              </a:solidFill>
            </a:endParaRPr>
          </a:p>
          <a:p>
            <a:r>
              <a:rPr lang="en-IE" sz="2200" dirty="0">
                <a:solidFill>
                  <a:srgbClr val="E8F6FF"/>
                </a:solidFill>
              </a:rPr>
              <a:t>Models core elements of the Pokémon world:</a:t>
            </a:r>
          </a:p>
          <a:p>
            <a:pPr lvl="1"/>
            <a:r>
              <a:rPr lang="en-IE" sz="2200" dirty="0">
                <a:solidFill>
                  <a:srgbClr val="E8F6FF"/>
                </a:solidFill>
              </a:rPr>
              <a:t>Trainers, Pokémon, Types</a:t>
            </a:r>
          </a:p>
          <a:p>
            <a:pPr lvl="1"/>
            <a:r>
              <a:rPr lang="en-IE" sz="2200" dirty="0">
                <a:solidFill>
                  <a:srgbClr val="E8F6FF"/>
                </a:solidFill>
              </a:rPr>
              <a:t>Gyms, Regions, Towns</a:t>
            </a:r>
          </a:p>
          <a:p>
            <a:pPr lvl="1"/>
            <a:r>
              <a:rPr lang="en-IE" sz="2200" dirty="0">
                <a:solidFill>
                  <a:srgbClr val="E8F6FF"/>
                </a:solidFill>
              </a:rPr>
              <a:t>Battle logic &amp; stats</a:t>
            </a:r>
          </a:p>
          <a:p>
            <a:r>
              <a:rPr lang="en-IE" sz="2200" dirty="0">
                <a:solidFill>
                  <a:srgbClr val="E8F6FF"/>
                </a:solidFill>
              </a:rPr>
              <a:t>Supports data analysis and gameplay-based decisions</a:t>
            </a:r>
          </a:p>
          <a:p>
            <a:r>
              <a:rPr lang="en-IE" sz="2200" dirty="0">
                <a:solidFill>
                  <a:srgbClr val="E8F6FF"/>
                </a:solidFill>
              </a:rPr>
              <a:t>Fully normalised database with advanced SQL features (triggers, views, procedures)</a:t>
            </a:r>
          </a:p>
          <a:p>
            <a:r>
              <a:rPr lang="en-IE" sz="2200" dirty="0">
                <a:solidFill>
                  <a:srgbClr val="E8F6FF"/>
                </a:solidFill>
              </a:rPr>
              <a:t>Java application to interact with database 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739477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44318A42-C9E0-D509-1982-5E950F02B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27" y="520700"/>
            <a:ext cx="4915273" cy="1016000"/>
          </a:xfrm>
        </p:spPr>
        <p:txBody>
          <a:bodyPr/>
          <a:lstStyle/>
          <a:p>
            <a:pPr algn="ctr"/>
            <a:r>
              <a:rPr lang="en-IE" sz="2800" b="1" dirty="0">
                <a:solidFill>
                  <a:schemeClr val="accent1"/>
                </a:solidFill>
              </a:rPr>
              <a:t>Entity Relationship Diagram</a:t>
            </a:r>
            <a:br>
              <a:rPr lang="uk-UA" sz="2800" b="1" dirty="0">
                <a:solidFill>
                  <a:schemeClr val="accent1"/>
                </a:solidFill>
              </a:rPr>
            </a:br>
            <a:r>
              <a:rPr lang="en-IE" sz="2800" b="1" dirty="0">
                <a:solidFill>
                  <a:schemeClr val="accent1"/>
                </a:solidFill>
              </a:rPr>
              <a:t> (ERD)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4BCF9CB-0059-D6B4-3341-74EAA423EA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10200" y="520700"/>
            <a:ext cx="5626100" cy="618113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29C3D451-CE93-C333-910A-B5E81418A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1761530"/>
            <a:ext cx="4152900" cy="4940300"/>
          </a:xfrm>
        </p:spPr>
        <p:txBody>
          <a:bodyPr>
            <a:normAutofit fontScale="85000" lnSpcReduction="10000"/>
          </a:bodyPr>
          <a:lstStyle/>
          <a:p>
            <a:r>
              <a:rPr lang="en-US" sz="2200" b="1" dirty="0"/>
              <a:t>Key Entities</a:t>
            </a:r>
          </a:p>
          <a:p>
            <a:r>
              <a:rPr lang="en-US" sz="1800" b="1" dirty="0"/>
              <a:t>Trainers</a:t>
            </a:r>
            <a:r>
              <a:rPr lang="en-US" sz="1800" dirty="0"/>
              <a:t> – manage Pokémon, can lead gyms</a:t>
            </a:r>
          </a:p>
          <a:p>
            <a:r>
              <a:rPr lang="en-US" sz="1800" b="1" dirty="0"/>
              <a:t>Pokémon</a:t>
            </a:r>
            <a:r>
              <a:rPr lang="en-US" sz="1800" dirty="0"/>
              <a:t> – stores species with base stats</a:t>
            </a:r>
          </a:p>
          <a:p>
            <a:r>
              <a:rPr lang="en-US" sz="1800" b="1" dirty="0"/>
              <a:t>TrainerPokemon</a:t>
            </a:r>
            <a:r>
              <a:rPr lang="en-US" sz="1800" dirty="0"/>
              <a:t> – individual caught Pokémon with level &amp; I</a:t>
            </a:r>
            <a:r>
              <a:rPr lang="en-IE" sz="1800" dirty="0"/>
              <a:t>individual </a:t>
            </a:r>
            <a:r>
              <a:rPr lang="en-US" sz="1800" dirty="0" err="1"/>
              <a:t>Velues</a:t>
            </a:r>
            <a:r>
              <a:rPr lang="en-US" sz="1800" dirty="0"/>
              <a:t> </a:t>
            </a:r>
          </a:p>
          <a:p>
            <a:r>
              <a:rPr lang="en-US" sz="1800" b="1" dirty="0"/>
              <a:t>Gyms</a:t>
            </a:r>
            <a:r>
              <a:rPr lang="en-US" sz="1800" dirty="0"/>
              <a:t> – linked to leaders, located in towns, </a:t>
            </a:r>
            <a:r>
              <a:rPr lang="en-US" sz="1800" dirty="0" err="1"/>
              <a:t>specialise</a:t>
            </a:r>
            <a:r>
              <a:rPr lang="en-US" sz="1800" dirty="0"/>
              <a:t> in a type</a:t>
            </a:r>
          </a:p>
          <a:p>
            <a:r>
              <a:rPr lang="en-US" sz="1800" b="1" dirty="0"/>
              <a:t>Badges</a:t>
            </a:r>
            <a:r>
              <a:rPr lang="en-US" sz="1800" dirty="0"/>
              <a:t> – awarded by gyms to trainers upon victory </a:t>
            </a:r>
          </a:p>
          <a:p>
            <a:r>
              <a:rPr lang="en-US" sz="1800" b="1" dirty="0"/>
              <a:t>Regions &amp; Towns</a:t>
            </a:r>
            <a:r>
              <a:rPr lang="en-US" sz="1800" dirty="0"/>
              <a:t> – geographical structure</a:t>
            </a:r>
          </a:p>
          <a:p>
            <a:r>
              <a:rPr lang="en-US" sz="1800" b="1" dirty="0"/>
              <a:t>Types &amp; </a:t>
            </a:r>
            <a:r>
              <a:rPr lang="en-US" sz="1800" b="1" dirty="0" err="1"/>
              <a:t>TypeAdvantages</a:t>
            </a:r>
            <a:r>
              <a:rPr lang="en-US" sz="1800" dirty="0"/>
              <a:t> – used for battle logic</a:t>
            </a:r>
          </a:p>
          <a:p>
            <a:r>
              <a:rPr lang="en-US" sz="1800" b="1" dirty="0" err="1"/>
              <a:t>WildPokemon</a:t>
            </a:r>
            <a:r>
              <a:rPr lang="en-US" sz="1800" dirty="0"/>
              <a:t> – available Pokémon in different regions</a:t>
            </a:r>
          </a:p>
          <a:p>
            <a:r>
              <a:rPr lang="en-US" sz="1800" b="1" dirty="0" err="1"/>
              <a:t>PokemonTypes</a:t>
            </a:r>
            <a:r>
              <a:rPr lang="en-US" sz="1800" dirty="0"/>
              <a:t> – many-to-many relationship between Pokémon and types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249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72" y="176863"/>
            <a:ext cx="4776871" cy="1695479"/>
          </a:xfrm>
        </p:spPr>
        <p:txBody>
          <a:bodyPr>
            <a:normAutofit fontScale="90000"/>
          </a:bodyPr>
          <a:lstStyle/>
          <a:p>
            <a:r>
              <a:rPr lang="en-IE" b="1" dirty="0"/>
              <a:t>Normalisation &amp; </a:t>
            </a:r>
            <a:r>
              <a:rPr lang="en-IE" b="1" dirty="0" err="1"/>
              <a:t>DataBase</a:t>
            </a:r>
            <a:r>
              <a:rPr lang="en-IE" b="1" dirty="0"/>
              <a:t> Schema</a:t>
            </a:r>
            <a:endParaRPr lang="en-US" b="1" dirty="0"/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5602514" y="10"/>
            <a:ext cx="6592295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D6B5E3CD-8546-CA43-991B-BCD275C6DE9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7014" y="1541597"/>
            <a:ext cx="5282293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Normalisation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Tables designed up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3rd Normal Form (3NF)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Removed repeating groups and duplicated data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Clear separation between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Trainers, Pokémon, Gyms, Regions, Towns, Types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etc.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Many-to-many handled via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junction tables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(TrainerPokemon,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PokemonTypes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Schema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PK and FK defined for all main tables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Constraints used to enforce data integrity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Logical structure based on ERD → converted into SQL </a:t>
            </a:r>
            <a:r>
              <a:rPr lang="en-IE" altLang="en-US" sz="1800" dirty="0">
                <a:latin typeface="Arial" panose="020B0604020202020204" pitchFamily="34" charset="0"/>
              </a:rPr>
              <a:t>CREATE TABLE statements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FBA5484C-5D74-8891-3B0E-1D8DECD3FD2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455" y="322006"/>
            <a:ext cx="4041049" cy="618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DD8E2E-D269-8545-8B43-1851780B0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07354-E67A-A5FD-131C-13AC550B4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769" y="200918"/>
            <a:ext cx="4051157" cy="1884164"/>
          </a:xfrm>
        </p:spPr>
        <p:txBody>
          <a:bodyPr>
            <a:normAutofit/>
          </a:bodyPr>
          <a:lstStyle/>
          <a:p>
            <a:r>
              <a:rPr lang="en-IE" dirty="0"/>
              <a:t>SQL CRUD Operations</a:t>
            </a:r>
            <a:endParaRPr lang="en-US" dirty="0"/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CE138422-8775-3634-DEC2-E27D20BC46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5602514" y="10"/>
            <a:ext cx="6592295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7424D2CD-1FF5-0E20-5B65-C26100586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pic>
        <p:nvPicPr>
          <p:cNvPr id="3" name="Picture 2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35A88F3C-3F98-D3A1-0A3C-98255C8D7E4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879" y="385717"/>
            <a:ext cx="6182321" cy="2711909"/>
          </a:xfrm>
          <a:prstGeom prst="rect">
            <a:avLst/>
          </a:prstGeom>
        </p:spPr>
      </p:pic>
      <p:pic>
        <p:nvPicPr>
          <p:cNvPr id="4" name="Picture 3" descr="A computer screen shot of text&#10;&#10;AI-generated content may be incorrect.">
            <a:extLst>
              <a:ext uri="{FF2B5EF4-FFF2-40B4-BE49-F238E27FC236}">
                <a16:creationId xmlns:a16="http://schemas.microsoft.com/office/drawing/2014/main" id="{B90F50B5-8099-9B25-7B29-61AC6F62A07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4811" y="4034587"/>
            <a:ext cx="4432078" cy="1532605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78A54CB-C780-39CD-2164-89D3047FFF9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9254" y="3082727"/>
            <a:ext cx="1888097" cy="3551672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B49CEE27-3467-FC19-A244-B265E5A338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4649" y="1681144"/>
            <a:ext cx="5380011" cy="46397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INSERT example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– test data added to the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Region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effectLst/>
              </a:rPr>
              <a:t> table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SELECT with JOIN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– retrieves Pokémon and their types using table relationships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Read query validated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– returned data confirms correct structure and table links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Demonstrates working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Create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Read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operations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Confirms successful data population and relationship integrity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865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D66C21-1ED6-2AED-0D07-EFEDFEA15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DDCC2-1335-160A-AD58-0209962DD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9138" y="261830"/>
            <a:ext cx="4055537" cy="1884164"/>
          </a:xfrm>
        </p:spPr>
        <p:txBody>
          <a:bodyPr>
            <a:normAutofit fontScale="90000"/>
          </a:bodyPr>
          <a:lstStyle/>
          <a:p>
            <a:r>
              <a:rPr lang="en-IE" b="1" dirty="0"/>
              <a:t>UPDATE &amp; DELETE Operations</a:t>
            </a:r>
            <a:endParaRPr lang="en-US" b="1" dirty="0"/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6A0A1B8B-0247-A62A-7A17-DEC2234C38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-17815" y="0"/>
            <a:ext cx="6113816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E2DD4CF3-105F-E741-6B53-E9FFC431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pic>
        <p:nvPicPr>
          <p:cNvPr id="10" name="Picture 9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28E85A0A-1F0F-B3BE-213D-BA1C719F28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384" y="1557233"/>
            <a:ext cx="5451700" cy="2463978"/>
          </a:xfrm>
          <a:prstGeom prst="rect">
            <a:avLst/>
          </a:prstGeom>
        </p:spPr>
      </p:pic>
      <p:pic>
        <p:nvPicPr>
          <p:cNvPr id="12" name="Picture 11" descr="A black background with text&#10;&#10;AI-generated content may be incorrect.">
            <a:extLst>
              <a:ext uri="{FF2B5EF4-FFF2-40B4-BE49-F238E27FC236}">
                <a16:creationId xmlns:a16="http://schemas.microsoft.com/office/drawing/2014/main" id="{0AA2AE38-07BA-E7C5-6AEC-A600294375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384" y="4855396"/>
            <a:ext cx="5451701" cy="714197"/>
          </a:xfrm>
          <a:prstGeom prst="rect">
            <a:avLst/>
          </a:prstGeom>
        </p:spPr>
      </p:pic>
      <p:sp>
        <p:nvSpPr>
          <p:cNvPr id="15" name="Rectangle 3">
            <a:extLst>
              <a:ext uri="{FF2B5EF4-FFF2-40B4-BE49-F238E27FC236}">
                <a16:creationId xmlns:a16="http://schemas.microsoft.com/office/drawing/2014/main" id="{2DCAEB6D-9326-DD9F-3A86-A99D32A76A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4405" y="2145994"/>
            <a:ext cx="5414211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 example: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latin typeface="Arial" panose="020B0604020202020204" pitchFamily="34" charset="0"/>
              </a:rPr>
              <a:t>	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modifies trainer data 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Brock’s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age updated)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DELETE example: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	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removes a Gym using a subquery to 	identify the Town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Queries executed successfully and validated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444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824414-ADEF-CE9F-0541-C999457A7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37758-59E4-24A9-3D89-AE5CE06BB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4405" y="396187"/>
            <a:ext cx="4055537" cy="1884164"/>
          </a:xfrm>
        </p:spPr>
        <p:txBody>
          <a:bodyPr>
            <a:normAutofit/>
          </a:bodyPr>
          <a:lstStyle/>
          <a:p>
            <a:r>
              <a:rPr lang="en-IE" b="1" dirty="0"/>
              <a:t>JOIN Queries </a:t>
            </a:r>
            <a:endParaRPr lang="en-US" b="1" dirty="0"/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100F8829-7012-4887-B676-828DF783F6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-17815" y="0"/>
            <a:ext cx="6113816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78FB9731-6010-F99E-0BE7-AA7A40F41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A78B2A8-536E-6E7D-AEFD-4D364C3875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072" y="810644"/>
            <a:ext cx="5543728" cy="53960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B14C6DA7-79EE-6DC7-5559-52315136F4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7940" y="1743539"/>
            <a:ext cx="5661832" cy="4108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Combines data from multiple tables using inner and left joins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Query 1: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Shows Gym Leaders and their Pokémon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Trainer → TrainerPokemon → Gym → Pokémon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Query 2: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Displays trainers with hometown and region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Trainer → Town → Region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Demonstrates relational integrity and multi-table data analysis</a:t>
            </a:r>
          </a:p>
        </p:txBody>
      </p:sp>
    </p:spTree>
    <p:extLst>
      <p:ext uri="{BB962C8B-B14F-4D97-AF65-F5344CB8AC3E}">
        <p14:creationId xmlns:p14="http://schemas.microsoft.com/office/powerpoint/2010/main" val="4168926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1EF4-912E-0F98-6BDE-1640F85E8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Triggers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C9673-B83A-206D-CEF1-835901570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331259"/>
            <a:ext cx="8946541" cy="3850341"/>
          </a:xfrm>
        </p:spPr>
        <p:txBody>
          <a:bodyPr/>
          <a:lstStyle/>
          <a:p>
            <a:r>
              <a:rPr lang="en-IE" b="1" dirty="0" err="1"/>
              <a:t>after_trainer_delete</a:t>
            </a:r>
            <a:r>
              <a:rPr lang="en-IE" dirty="0"/>
              <a:t> logs deleted trainers into</a:t>
            </a:r>
            <a:r>
              <a:rPr lang="ru-RU" dirty="0"/>
              <a:t> </a:t>
            </a:r>
            <a:r>
              <a:rPr lang="en-IE" b="1" dirty="0" err="1"/>
              <a:t>DeletedTrainers</a:t>
            </a:r>
            <a:endParaRPr lang="ru-RU" b="1" dirty="0"/>
          </a:p>
          <a:p>
            <a:r>
              <a:rPr lang="en-IE" b="1" dirty="0" err="1"/>
              <a:t>delete_trainer_pokemon</a:t>
            </a:r>
            <a:r>
              <a:rPr lang="en-IE" dirty="0"/>
              <a:t> </a:t>
            </a:r>
            <a:r>
              <a:rPr lang="en-US" dirty="0"/>
              <a:t>removes trainer’s Pokémon before delete</a:t>
            </a:r>
            <a:endParaRPr lang="ru-RU" dirty="0"/>
          </a:p>
          <a:p>
            <a:r>
              <a:rPr lang="en-IE" b="1" dirty="0" err="1"/>
              <a:t>change_leader_if_deleted</a:t>
            </a:r>
            <a:r>
              <a:rPr lang="en-IE" dirty="0"/>
              <a:t> </a:t>
            </a:r>
            <a:r>
              <a:rPr lang="en-US" dirty="0"/>
              <a:t>reassigned Gym Leader if needed</a:t>
            </a:r>
            <a:endParaRPr lang="ru-RU" dirty="0"/>
          </a:p>
          <a:p>
            <a:r>
              <a:rPr lang="en-IE" b="1" dirty="0" err="1"/>
              <a:t>check_pokemon_level</a:t>
            </a:r>
            <a:r>
              <a:rPr lang="en-IE" dirty="0"/>
              <a:t> enforces level between </a:t>
            </a:r>
            <a:r>
              <a:rPr lang="en-IE" b="1" dirty="0"/>
              <a:t>1–100</a:t>
            </a:r>
            <a:endParaRPr lang="ru-RU" dirty="0"/>
          </a:p>
          <a:p>
            <a:r>
              <a:rPr lang="en-IE" b="1" dirty="0" err="1"/>
              <a:t>cap_max_iv</a:t>
            </a:r>
            <a:r>
              <a:rPr lang="en-IE" dirty="0"/>
              <a:t> caps Pokémon IVs at </a:t>
            </a:r>
            <a:r>
              <a:rPr lang="en-IE" b="1" dirty="0"/>
              <a:t>31</a:t>
            </a:r>
            <a:endParaRPr lang="ru-RU" b="1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r>
              <a:rPr lang="en-US" dirty="0"/>
              <a:t>✔ Automates enforcement of critical game rules</a:t>
            </a:r>
            <a:br>
              <a:rPr lang="en-US" dirty="0"/>
            </a:br>
            <a:r>
              <a:rPr lang="en-US" dirty="0"/>
              <a:t>✔ Prevents orphan records and invalid inserts</a:t>
            </a:r>
            <a:br>
              <a:rPr lang="en-US" dirty="0"/>
            </a:br>
            <a:r>
              <a:rPr lang="en-US" dirty="0"/>
              <a:t>✔ Improves consistency and reliability</a:t>
            </a:r>
            <a:endParaRPr lang="en-I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F1DDAD-08F5-7CBA-FC14-475EFFF95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842" y="5181600"/>
            <a:ext cx="7288388" cy="5699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EF22C3E-0B09-2E95-B877-E71EFC6554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841" y="5814823"/>
            <a:ext cx="7288387" cy="82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898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70983-A2C1-FFBF-E77D-7BFBA7143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856" y="336070"/>
            <a:ext cx="9404723" cy="1400530"/>
          </a:xfrm>
        </p:spPr>
        <p:txBody>
          <a:bodyPr/>
          <a:lstStyle/>
          <a:p>
            <a:r>
              <a:rPr lang="en-IE" b="1" dirty="0"/>
              <a:t>Indexes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E73F8-32FB-C614-0F5D-FC9D1BAA63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34" y="1331853"/>
            <a:ext cx="8946541" cy="3875644"/>
          </a:xfrm>
        </p:spPr>
        <p:txBody>
          <a:bodyPr>
            <a:normAutofit fontScale="85000" lnSpcReduction="10000"/>
          </a:bodyPr>
          <a:lstStyle/>
          <a:p>
            <a:pPr lvl="1">
              <a:buFont typeface="Wingdings" panose="05000000000000000000" pitchFamily="2" charset="2"/>
              <a:buChar char="n"/>
            </a:pPr>
            <a:r>
              <a:rPr lang="en-IE" i="1" dirty="0"/>
              <a:t>Index for the region join</a:t>
            </a:r>
            <a:endParaRPr lang="ru-RU" i="1" dirty="0"/>
          </a:p>
          <a:p>
            <a:pPr marL="0" indent="0">
              <a:buNone/>
            </a:pPr>
            <a:r>
              <a:rPr lang="en-IE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CREATE</a:t>
            </a:r>
            <a:r>
              <a:rPr lang="en-IE" dirty="0"/>
              <a:t> INDEX index_wildpokemon_region </a:t>
            </a:r>
            <a:r>
              <a:rPr lang="en-IE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ON</a:t>
            </a:r>
            <a:r>
              <a:rPr lang="en-IE" dirty="0"/>
              <a:t> WildPokemon(region_id);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n"/>
            </a:pPr>
            <a:r>
              <a:rPr lang="en-IE" i="1" dirty="0"/>
              <a:t>Index for the pokemon join</a:t>
            </a:r>
            <a:endParaRPr lang="ru-RU" i="1" dirty="0"/>
          </a:p>
          <a:p>
            <a:pPr marL="0" indent="0">
              <a:buNone/>
            </a:pPr>
            <a:r>
              <a:rPr lang="en-IE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CREATE</a:t>
            </a:r>
            <a:r>
              <a:rPr lang="en-IE" dirty="0"/>
              <a:t> INDEX index_wildpokemon_pokemon </a:t>
            </a:r>
            <a:r>
              <a:rPr lang="en-IE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ON</a:t>
            </a:r>
            <a:r>
              <a:rPr lang="en-IE" dirty="0"/>
              <a:t> WildPokemon(pokemon_id);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algn="ctr">
              <a:buFont typeface="Wingdings" panose="05000000000000000000" pitchFamily="2" charset="2"/>
              <a:buChar char="n"/>
            </a:pPr>
            <a:r>
              <a:rPr lang="en-IE" i="1" dirty="0"/>
              <a:t>Index for PokemonTypes join (frequent joins between Pokemon and Types)</a:t>
            </a:r>
            <a:endParaRPr lang="ru-RU" i="1" dirty="0"/>
          </a:p>
          <a:p>
            <a:pPr marL="0" indent="0">
              <a:buNone/>
            </a:pPr>
            <a:r>
              <a:rPr lang="en-IE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CREATE</a:t>
            </a:r>
            <a:r>
              <a:rPr lang="en-IE" dirty="0"/>
              <a:t> INDEX idx_pokemontypes_pokemon_id</a:t>
            </a:r>
            <a:r>
              <a:rPr lang="en-IE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ON </a:t>
            </a:r>
            <a:r>
              <a:rPr lang="en-IE" dirty="0"/>
              <a:t>PokemonTypes(pokemon_id);</a:t>
            </a:r>
            <a:endParaRPr lang="ru-RU" dirty="0"/>
          </a:p>
          <a:p>
            <a:pPr marL="0" indent="0">
              <a:buNone/>
            </a:pPr>
            <a:r>
              <a:rPr lang="en-IE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CREATE</a:t>
            </a:r>
            <a:r>
              <a:rPr lang="en-IE" dirty="0"/>
              <a:t> INDEX idx_pokemontypes_type_id </a:t>
            </a:r>
            <a:r>
              <a:rPr lang="en-IE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ON</a:t>
            </a:r>
            <a:r>
              <a:rPr lang="en-IE" dirty="0"/>
              <a:t> PokemonTypes(type_id);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7CCCE69-AA10-6B00-687F-547E7F07A6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752" y="2042553"/>
            <a:ext cx="3166637" cy="9529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F4E602-4DC1-3DA5-8464-D9BA269EA3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56" y="5255074"/>
            <a:ext cx="10857929" cy="10893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7A8E7A-5D3C-3F64-4E7B-A41BF7200BE8}"/>
              </a:ext>
            </a:extLst>
          </p:cNvPr>
          <p:cNvSpPr txBox="1"/>
          <p:nvPr/>
        </p:nvSpPr>
        <p:spPr>
          <a:xfrm>
            <a:off x="1958799" y="962520"/>
            <a:ext cx="775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Improves JOIN performance and reduces query execution time</a:t>
            </a:r>
            <a:endParaRPr lang="en-IE" b="1" i="1" dirty="0"/>
          </a:p>
        </p:txBody>
      </p:sp>
    </p:spTree>
    <p:extLst>
      <p:ext uri="{BB962C8B-B14F-4D97-AF65-F5344CB8AC3E}">
        <p14:creationId xmlns:p14="http://schemas.microsoft.com/office/powerpoint/2010/main" val="197074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84036_DIGITAL ION DESIGN_SL_V1.pptx" id="{AD58A1CE-E9E9-4C2E-83A0-65FD4522F93A}" vid="{1E9553B9-AA04-4A15-9836-1E06682578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 design</Template>
  <TotalTime>2217</TotalTime>
  <Words>823</Words>
  <Application>Microsoft Office PowerPoint</Application>
  <PresentationFormat>Widescreen</PresentationFormat>
  <Paragraphs>124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Arial Unicode MS</vt:lpstr>
      <vt:lpstr>Calibri</vt:lpstr>
      <vt:lpstr>Century Gothic</vt:lpstr>
      <vt:lpstr>Wingdings</vt:lpstr>
      <vt:lpstr>Wingdings 3</vt:lpstr>
      <vt:lpstr>Ion</vt:lpstr>
      <vt:lpstr>Pokémon Database Management System</vt:lpstr>
      <vt:lpstr>Project Overview</vt:lpstr>
      <vt:lpstr>Entity Relationship Diagram  (ERD)</vt:lpstr>
      <vt:lpstr>Normalisation &amp; DataBase Schema</vt:lpstr>
      <vt:lpstr>SQL CRUD Operations</vt:lpstr>
      <vt:lpstr>UPDATE &amp; DELETE Operations</vt:lpstr>
      <vt:lpstr>JOIN Queries </vt:lpstr>
      <vt:lpstr>Triggers</vt:lpstr>
      <vt:lpstr>Indexes </vt:lpstr>
      <vt:lpstr>SQL Views</vt:lpstr>
      <vt:lpstr>Stored Procedures</vt:lpstr>
      <vt:lpstr>Transactions</vt:lpstr>
      <vt:lpstr>Java Database Connectivity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Hanna Bokariuk</dc:creator>
  <cp:lastModifiedBy>Hanna Bokariuk</cp:lastModifiedBy>
  <cp:revision>2</cp:revision>
  <dcterms:created xsi:type="dcterms:W3CDTF">2025-11-19T13:21:57Z</dcterms:created>
  <dcterms:modified xsi:type="dcterms:W3CDTF">2025-11-26T09:19:57Z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